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40"/>
  </p:notesMasterIdLst>
  <p:handoutMasterIdLst>
    <p:handoutMasterId r:id="rId41"/>
  </p:handoutMasterIdLst>
  <p:sldIdLst>
    <p:sldId id="281" r:id="rId2"/>
    <p:sldId id="295" r:id="rId3"/>
    <p:sldId id="299" r:id="rId4"/>
    <p:sldId id="300" r:id="rId5"/>
    <p:sldId id="334" r:id="rId6"/>
    <p:sldId id="297" r:id="rId7"/>
    <p:sldId id="296" r:id="rId8"/>
    <p:sldId id="314" r:id="rId9"/>
    <p:sldId id="298" r:id="rId10"/>
    <p:sldId id="312" r:id="rId11"/>
    <p:sldId id="301" r:id="rId12"/>
    <p:sldId id="302" r:id="rId13"/>
    <p:sldId id="303" r:id="rId14"/>
    <p:sldId id="304" r:id="rId15"/>
    <p:sldId id="305" r:id="rId16"/>
    <p:sldId id="306" r:id="rId17"/>
    <p:sldId id="308" r:id="rId18"/>
    <p:sldId id="309" r:id="rId19"/>
    <p:sldId id="310" r:id="rId20"/>
    <p:sldId id="313" r:id="rId21"/>
    <p:sldId id="316" r:id="rId22"/>
    <p:sldId id="317" r:id="rId23"/>
    <p:sldId id="318" r:id="rId24"/>
    <p:sldId id="315" r:id="rId25"/>
    <p:sldId id="319" r:id="rId26"/>
    <p:sldId id="320" r:id="rId27"/>
    <p:sldId id="332" r:id="rId28"/>
    <p:sldId id="322" r:id="rId29"/>
    <p:sldId id="321" r:id="rId30"/>
    <p:sldId id="329" r:id="rId31"/>
    <p:sldId id="323" r:id="rId32"/>
    <p:sldId id="326" r:id="rId33"/>
    <p:sldId id="325" r:id="rId34"/>
    <p:sldId id="328" r:id="rId35"/>
    <p:sldId id="324" r:id="rId36"/>
    <p:sldId id="327" r:id="rId37"/>
    <p:sldId id="330" r:id="rId38"/>
    <p:sldId id="331" r:id="rId39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t" anchorCtr="0" compatLnSpc="1">
            <a:prstTxWarp prst="textNoShape">
              <a:avLst/>
            </a:prstTxWarp>
          </a:bodyPr>
          <a:lstStyle>
            <a:lvl1pPr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t" anchorCtr="0" compatLnSpc="1">
            <a:prstTxWarp prst="textNoShape">
              <a:avLst/>
            </a:prstTxWarp>
          </a:bodyPr>
          <a:lstStyle>
            <a:lvl1pPr algn="r"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7"/>
            <a:ext cx="29470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b" anchorCtr="0" compatLnSpc="1">
            <a:prstTxWarp prst="textNoShape">
              <a:avLst/>
            </a:prstTxWarp>
          </a:bodyPr>
          <a:lstStyle>
            <a:lvl1pPr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432847"/>
            <a:ext cx="29470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b" anchorCtr="0" compatLnSpc="1">
            <a:prstTxWarp prst="textNoShape">
              <a:avLst/>
            </a:prstTxWarp>
          </a:bodyPr>
          <a:lstStyle>
            <a:lvl1pPr algn="r"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492A9B2A-F735-4911-B727-7D3250A44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1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t" anchorCtr="0" compatLnSpc="1">
            <a:prstTxWarp prst="textNoShape">
              <a:avLst/>
            </a:prstTxWarp>
          </a:bodyPr>
          <a:lstStyle>
            <a:lvl1pPr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175" y="0"/>
            <a:ext cx="294708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t" anchorCtr="0" compatLnSpc="1">
            <a:prstTxWarp prst="textNoShape">
              <a:avLst/>
            </a:prstTxWarp>
          </a:bodyPr>
          <a:lstStyle>
            <a:lvl1pPr algn="r"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18805"/>
            <a:ext cx="4985914" cy="446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7"/>
            <a:ext cx="29470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b" anchorCtr="0" compatLnSpc="1">
            <a:prstTxWarp prst="textNoShape">
              <a:avLst/>
            </a:prstTxWarp>
          </a:bodyPr>
          <a:lstStyle>
            <a:lvl1pPr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175" y="9432847"/>
            <a:ext cx="2947088" cy="49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91" tIns="46297" rIns="92591" bIns="46297" numCol="1" anchor="b" anchorCtr="0" compatLnSpc="1">
            <a:prstTxWarp prst="textNoShape">
              <a:avLst/>
            </a:prstTxWarp>
          </a:bodyPr>
          <a:lstStyle>
            <a:lvl1pPr algn="r" defTabSz="91925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37B2077-4B9D-475D-B0FF-A652E5CE1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566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</p:grpSp>
        </p:grpSp>
      </p:grpSp>
      <p:sp>
        <p:nvSpPr>
          <p:cNvPr id="860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AU" altLang="en-US" noProof="0" smtClean="0"/>
              <a:t>Click to edit Master title style</a:t>
            </a:r>
          </a:p>
        </p:txBody>
      </p:sp>
      <p:sp>
        <p:nvSpPr>
          <p:cNvPr id="860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alt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4DA0-FC61-406A-A2BE-383FC6CC8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16B5-CCFB-404E-923D-638C9B445A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D469-F16E-40B6-9308-1DD519389B0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36A8-D720-4576-A880-726E8386D8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5033B-901B-4BAF-BF8C-7FA1F7BF90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7E91-B47D-4E87-8A7A-747401F92C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9C0B6-F08E-495E-8FEC-3AAE01FAE9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C004-F709-4F22-973D-1A33BCAFEE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515F-D7FE-48B1-86EA-38BC68FC476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7D90-85C2-4BAC-8436-AC52D10B09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B977C-F5C4-4B6A-8698-FC8455FDA22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9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9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50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50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AU" altLang="en-US" smtClean="0"/>
                </a:p>
              </p:txBody>
            </p:sp>
          </p:grpSp>
        </p:grp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850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850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50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50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569F72-A7A8-40A6-95D7-CAC612407D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14554"/>
            <a:ext cx="7200896" cy="25003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/>
              <a:t>Grampians Region HACC Program</a:t>
            </a:r>
            <a:br>
              <a:rPr lang="en-US" altLang="en-US" sz="32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6000" dirty="0" smtClean="0"/>
              <a:t>Continence Care </a:t>
            </a:r>
            <a:br>
              <a:rPr lang="en-US" altLang="en-US" sz="6000" dirty="0" smtClean="0"/>
            </a:br>
            <a:r>
              <a:rPr lang="en-US" altLang="en-US" sz="6000" dirty="0" smtClean="0"/>
              <a:t>in the Community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400" dirty="0" smtClean="0"/>
              <a:t>for Community Support Workers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786190"/>
            <a:ext cx="6400800" cy="135732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 smtClean="0"/>
              <a:t>November 2014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3076" name="Picture 4" descr="HACC Logo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86454"/>
            <a:ext cx="1714512" cy="9153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857364"/>
            <a:ext cx="2571736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643050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3600" dirty="0" smtClean="0"/>
              <a:t>Stress Incontinence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3600" dirty="0" smtClean="0"/>
              <a:t>Urge Incontinence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3600" dirty="0" smtClean="0"/>
              <a:t>Overflow Incontinence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3600" dirty="0" smtClean="0"/>
              <a:t>Functional Incontinence</a:t>
            </a:r>
            <a:endParaRPr lang="en-US" alt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8215370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Stress Incontinence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algn="l" eaLnBrk="1" hangingPunct="1">
              <a:defRPr/>
            </a:pPr>
            <a:r>
              <a:rPr lang="en-US" altLang="en-US" sz="2800" dirty="0" smtClean="0"/>
              <a:t>Involuntary loss of a small amount of urine, when coughing, sneezing, laughing or on change of position</a:t>
            </a:r>
          </a:p>
          <a:p>
            <a:pPr algn="l" eaLnBrk="1" hangingPunct="1">
              <a:defRPr/>
            </a:pPr>
            <a:endParaRPr lang="en-US" altLang="en-US" sz="1100" dirty="0" smtClean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Weakened sphincters &amp; pelvic floor muscles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Excessive intra-abdominal pressure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Difficulty stopping urine flow mid stream</a:t>
            </a:r>
          </a:p>
          <a:p>
            <a:pPr lvl="2" eaLnBrk="1" hangingPunct="1">
              <a:buFont typeface="Courier New" pitchFamily="49" charset="0"/>
              <a:buChar char="o"/>
              <a:defRPr/>
            </a:pPr>
            <a:endParaRPr lang="en-US" altLang="en-US" sz="3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928670"/>
            <a:ext cx="7572428" cy="5000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Stress Incontinence - Causes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Weakened Pelvic Floor Muscles </a:t>
            </a:r>
          </a:p>
          <a:p>
            <a:pPr lvl="3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Childbirth (Trauma)</a:t>
            </a:r>
          </a:p>
          <a:p>
            <a:pPr lvl="3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Persistent Heavy Lifting</a:t>
            </a:r>
          </a:p>
          <a:p>
            <a:pPr lvl="3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Obesity</a:t>
            </a:r>
          </a:p>
          <a:p>
            <a:pPr lvl="3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Chronic Cough</a:t>
            </a:r>
          </a:p>
          <a:p>
            <a:pPr lvl="3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/>
              <a:t>Straining to pass a stool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Fall in </a:t>
            </a:r>
            <a:r>
              <a:rPr lang="en-US" altLang="en-US" dirty="0" err="1" smtClean="0"/>
              <a:t>oestrogen</a:t>
            </a:r>
            <a:r>
              <a:rPr lang="en-US" altLang="en-US" dirty="0" smtClean="0"/>
              <a:t> levels may cause a weakness in pelvic floor muscles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Congenital weak sphincter mechanism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Sphincter damage post surgery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596" y="1142984"/>
            <a:ext cx="8001056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Urge Incontinence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algn="l" eaLnBrk="1" hangingPunct="1">
              <a:defRPr/>
            </a:pPr>
            <a:r>
              <a:rPr lang="en-US" altLang="en-US" sz="2800" dirty="0" smtClean="0"/>
              <a:t>Involuntary loss of urine associated with a strong desire to void</a:t>
            </a:r>
          </a:p>
          <a:p>
            <a:pPr algn="l" eaLnBrk="1" hangingPunct="1">
              <a:defRPr/>
            </a:pPr>
            <a:endParaRPr lang="en-US" altLang="en-US" sz="2800" dirty="0" smtClean="0"/>
          </a:p>
          <a:p>
            <a:pPr algn="l" eaLnBrk="1" hangingPunct="1">
              <a:defRPr/>
            </a:pPr>
            <a:r>
              <a:rPr lang="en-US" altLang="en-US" sz="2800" dirty="0" smtClean="0"/>
              <a:t>Often comes with little warning</a:t>
            </a:r>
          </a:p>
          <a:p>
            <a:pPr algn="l" eaLnBrk="1" hangingPunct="1">
              <a:defRPr/>
            </a:pPr>
            <a:endParaRPr lang="en-US" altLang="en-US" sz="1200" dirty="0" smtClean="0"/>
          </a:p>
          <a:p>
            <a:pPr algn="l" eaLnBrk="1" hangingPunct="1">
              <a:defRPr/>
            </a:pPr>
            <a:endParaRPr lang="en-US" altLang="en-US" sz="1200" dirty="0" smtClean="0"/>
          </a:p>
          <a:p>
            <a:pPr algn="l" eaLnBrk="1" hangingPunct="1">
              <a:defRPr/>
            </a:pPr>
            <a:r>
              <a:rPr lang="en-US" altLang="en-US" sz="2800" dirty="0" smtClean="0"/>
              <a:t>Usually as the result of an over contraction of the bladder muscle </a:t>
            </a:r>
            <a:endParaRPr lang="en-US" altLang="en-US" sz="2400" dirty="0" smtClean="0"/>
          </a:p>
          <a:p>
            <a:pPr lvl="2" eaLnBrk="1" hangingPunct="1">
              <a:buFont typeface="Courier New" pitchFamily="49" charset="0"/>
              <a:buChar char="o"/>
              <a:defRPr/>
            </a:pPr>
            <a:endParaRPr lang="en-US" altLang="en-US" sz="3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572428" cy="5000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Urge Incontinence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Over Active Bladder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Unable to hang on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Urgency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Large Volume of urine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Frequency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572428" cy="5000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Urge Incontinence - Causes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Urinary Tract Infection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Cystitis / Calculi / </a:t>
            </a:r>
            <a:r>
              <a:rPr lang="en-US" altLang="en-US" dirty="0" err="1" smtClean="0"/>
              <a:t>Tumours</a:t>
            </a:r>
            <a:endParaRPr lang="en-US" altLang="en-US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Constipation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Caffeine / Food Additives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Medications (Diuretics)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Anxiety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Neurological Disorders      </a:t>
            </a:r>
            <a:r>
              <a:rPr lang="en-US" altLang="en-US" sz="2800" dirty="0" smtClean="0"/>
              <a:t>                     </a:t>
            </a:r>
            <a:r>
              <a:rPr lang="en-US" altLang="en-US" sz="2000" dirty="0" smtClean="0"/>
              <a:t>(CVA, Multiple Sclerosis, Parkinson’s Disease)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596" y="928670"/>
            <a:ext cx="8001056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900" dirty="0" smtClean="0"/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Overflow Incontinence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altLang="en-US" sz="1100" dirty="0" smtClean="0"/>
          </a:p>
          <a:p>
            <a:pPr algn="just" eaLnBrk="1" hangingPunct="1">
              <a:defRPr/>
            </a:pPr>
            <a:r>
              <a:rPr lang="en-US" altLang="en-US" sz="2800" dirty="0" smtClean="0"/>
              <a:t>Inability to pass urine – so it builds up and overflows</a:t>
            </a:r>
          </a:p>
          <a:p>
            <a:pPr lvl="1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Blockage of bladder outlet / obstruction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Enlarged prostate, strictures, sphincters not relaxing on cue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err="1" smtClean="0"/>
              <a:t>Faecal</a:t>
            </a:r>
            <a:r>
              <a:rPr lang="en-US" altLang="en-US" dirty="0" smtClean="0"/>
              <a:t> Impaction</a:t>
            </a:r>
            <a:endParaRPr lang="en-US" altLang="en-US" sz="2000" dirty="0" smtClean="0"/>
          </a:p>
          <a:p>
            <a:pPr lvl="1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Bladder Muscle not contracting sufficiently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14282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596" y="928670"/>
            <a:ext cx="8001056" cy="42148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lvl="1" algn="ctr" eaLnBrk="1" hangingPunct="1">
              <a:buNone/>
              <a:defRPr/>
            </a:pPr>
            <a:r>
              <a:rPr lang="en-US" altLang="en-US" sz="3600" dirty="0" smtClean="0"/>
              <a:t>Overflow Incontinence – symptoms</a:t>
            </a:r>
          </a:p>
          <a:p>
            <a:pPr lvl="1" eaLnBrk="1" hangingPunct="1">
              <a:buNone/>
              <a:defRPr/>
            </a:pPr>
            <a:endParaRPr lang="en-US" altLang="en-US" sz="800" dirty="0" smtClean="0"/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Constant leakage or dribbling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Post void dribble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Difficulty starting flow / hesitancy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Poor stream / interrupted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Feeling of incomplete bladder emptying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Frequency – small urinary volumes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UTI – Urinary Tract Infection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Distended abdomen: painful or painless</a:t>
            </a:r>
          </a:p>
          <a:p>
            <a:pPr lvl="1" eaLnBrk="1" hangingPunct="1">
              <a:buNone/>
              <a:defRPr/>
            </a:pPr>
            <a:endParaRPr lang="en-US" altLang="en-US" sz="2400" dirty="0" smtClean="0"/>
          </a:p>
          <a:p>
            <a:pPr lvl="1" eaLnBrk="1" hangingPunct="1">
              <a:buNone/>
              <a:defRPr/>
            </a:pPr>
            <a:r>
              <a:rPr lang="en-US" altLang="en-US" sz="2400" dirty="0" smtClean="0"/>
              <a:t>Confirmed with a portable bladder scan</a:t>
            </a:r>
          </a:p>
          <a:p>
            <a:pPr lvl="2" eaLnBrk="1" hangingPunct="1">
              <a:defRPr/>
            </a:pPr>
            <a:endParaRPr lang="en-US" altLang="en-US" sz="3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142984"/>
            <a:ext cx="685804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lvl="1" algn="ctr" eaLnBrk="1" hangingPunct="1">
              <a:buNone/>
              <a:defRPr/>
            </a:pPr>
            <a:r>
              <a:rPr lang="en-US" altLang="en-US" sz="4000" dirty="0" smtClean="0"/>
              <a:t>Functional Incontinence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algn="l" eaLnBrk="1" hangingPunct="1">
              <a:defRPr/>
            </a:pPr>
            <a:r>
              <a:rPr lang="en-US" altLang="en-US" sz="2800" dirty="0" smtClean="0"/>
              <a:t>The sensation to void is present but the person is unable to reach the toilet in time</a:t>
            </a:r>
          </a:p>
          <a:p>
            <a:pPr algn="l" eaLnBrk="1" hangingPunct="1">
              <a:defRPr/>
            </a:pPr>
            <a:endParaRPr lang="en-US" altLang="en-US" sz="2800" dirty="0" smtClean="0"/>
          </a:p>
          <a:p>
            <a:pPr algn="l" eaLnBrk="1" hangingPunct="1">
              <a:defRPr/>
            </a:pPr>
            <a:endParaRPr lang="en-US" altLang="en-US" sz="2800" dirty="0" smtClean="0"/>
          </a:p>
          <a:p>
            <a:pPr lvl="2" eaLnBrk="1" hangingPunct="1">
              <a:buFont typeface="Courier New" pitchFamily="49" charset="0"/>
              <a:buChar char="o"/>
              <a:defRPr/>
            </a:pPr>
            <a:endParaRPr lang="en-US" altLang="en-US" sz="3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596" y="928670"/>
            <a:ext cx="8001056" cy="42148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lvl="1" algn="ctr" eaLnBrk="1" hangingPunct="1">
              <a:buNone/>
              <a:defRPr/>
            </a:pPr>
            <a:r>
              <a:rPr lang="en-US" altLang="en-US" sz="3600" dirty="0" smtClean="0"/>
              <a:t>Functional Incontinence – Causes</a:t>
            </a:r>
          </a:p>
          <a:p>
            <a:pPr lvl="1" eaLnBrk="1" hangingPunct="1">
              <a:buNone/>
              <a:defRPr/>
            </a:pPr>
            <a:endParaRPr lang="en-US" altLang="en-US" sz="105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0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Impaired mobility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Impaired dexterity – Unable to remove clothing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Cognitive impairment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Environmental Reasons:</a:t>
            </a:r>
          </a:p>
          <a:p>
            <a:pPr lvl="4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Location of toilets</a:t>
            </a:r>
          </a:p>
          <a:p>
            <a:pPr lvl="4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Availability of toilets</a:t>
            </a:r>
          </a:p>
          <a:p>
            <a:pPr lvl="4" eaLnBrk="1" hangingPunct="1">
              <a:buClr>
                <a:schemeClr val="bg2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Chair or Toilet Height</a:t>
            </a:r>
          </a:p>
          <a:p>
            <a:pPr lvl="4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lvl="2" eaLnBrk="1" hangingPunct="1">
              <a:buFont typeface="Courier New" pitchFamily="49" charset="0"/>
              <a:buChar char="o"/>
              <a:defRPr/>
            </a:pPr>
            <a:endParaRPr lang="en-US" altLang="en-US" sz="3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794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44" y="857232"/>
            <a:ext cx="7715304" cy="47149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What is Continence?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u="sng" dirty="0" smtClean="0"/>
              <a:t>The Normal Bladder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Dryness at all times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Voiding 4-6 times per day &amp; 0-1 times at night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Passing 250-400 </a:t>
            </a:r>
            <a:r>
              <a:rPr lang="en-US" sz="1800" dirty="0" err="1" smtClean="0"/>
              <a:t>mls</a:t>
            </a:r>
            <a:r>
              <a:rPr lang="en-US" sz="1800" dirty="0" smtClean="0"/>
              <a:t> of urine per void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Ability to defer as long as required to get to the toilet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Passing a continuous stream of urine without burning or pain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Sense of complete emptying once finished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u="sng" dirty="0" smtClean="0"/>
              <a:t>The Normal Bowel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Bowel action between 3 times per day to 3 times per week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Soft, formed stool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Passage of stool without straining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1800" dirty="0" smtClean="0"/>
              <a:t>Have sensation of rectal fullness and warning prior to passage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14282" y="571480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142984"/>
            <a:ext cx="685804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Maintaining Bowel Control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Requires several factors: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Effective barrier to outflow provided by the internal and external sphincters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A normal rectum that stretches and can hold a good volume of stool and then is able to contract to empty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Intact anal sensation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Bulky and firm stools (but not hard)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142984"/>
            <a:ext cx="5929354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err="1" smtClean="0"/>
              <a:t>Faecal</a:t>
            </a:r>
            <a:r>
              <a:rPr lang="en-US" altLang="en-US" sz="4000" dirty="0" smtClean="0"/>
              <a:t>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Loss of control of the bowel in an inappropriate time and place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May be leakage of gas, liquid or solid stool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472" y="1142984"/>
            <a:ext cx="7500990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Constipation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The infrequent passage of bowel motions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11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The stool may be hard or lumpy, the person may need to strain to pass the stool, they may have a feeling of incomplete evacuation and may pass less than 3 bowel motions a week 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1100" dirty="0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000" dirty="0" smtClean="0"/>
              <a:t>It is more common in women than men, especially younger (20ish) and older women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000" dirty="0" smtClean="0"/>
              <a:t>26% of men &amp; 34% of women over 65 years report constipation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000" dirty="0" smtClean="0"/>
              <a:t>30 – 50% of elderly people regularly use laxatives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Constipation has been shown to decrease quality of life and well being.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071546"/>
            <a:ext cx="7643866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Common conditions associated with Constipation in the elderly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100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Immobility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Dehydration and/or inadequate Diet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Neurological Causes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Spinal Cord, MS, </a:t>
            </a:r>
            <a:r>
              <a:rPr lang="en-US" altLang="en-US" dirty="0" err="1" smtClean="0"/>
              <a:t>Parkinsons</a:t>
            </a:r>
            <a:r>
              <a:rPr lang="en-US" altLang="en-US" dirty="0" smtClean="0"/>
              <a:t> Disease 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Gut lesions</a:t>
            </a:r>
            <a:endParaRPr lang="en-US" altLang="en-US" sz="2000" dirty="0" smtClean="0"/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Obstructions – Carcinoma’s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Post Surgery Abnormalities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err="1" smtClean="0"/>
              <a:t>Haemorrhoids</a:t>
            </a:r>
            <a:endParaRPr lang="en-US" altLang="en-US" sz="2000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Intestinal Conditions </a:t>
            </a:r>
            <a:r>
              <a:rPr lang="en-US" altLang="en-US" sz="2400" dirty="0" err="1" smtClean="0"/>
              <a:t>ie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Diverticular</a:t>
            </a:r>
            <a:r>
              <a:rPr lang="en-US" altLang="en-US" sz="2400" dirty="0" smtClean="0"/>
              <a:t> Disease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Cognitive Impairment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Medications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Why is Continence Important?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has significant impacts on: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An individual’s dignity, self-esteem and wellbeing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Health – Dehydration and inadequate diet, skin integrity, poor sleep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Personal &amp; Intimate Relationships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Social Interactions – Afraid to </a:t>
            </a:r>
            <a:r>
              <a:rPr lang="en-US" altLang="en-US" sz="2400" dirty="0" err="1" smtClean="0"/>
              <a:t>socialise</a:t>
            </a:r>
            <a:r>
              <a:rPr lang="en-US" altLang="en-US" sz="2400" dirty="0" smtClean="0"/>
              <a:t> and go out of the home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Income – Cost of Continence Aids, can reduce spending on other activities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Household Tasks – Increased Washing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Future – May be a significant contributing factor in the decision to admit to residential aged care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928670"/>
            <a:ext cx="7643866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500" dirty="0" smtClean="0"/>
              <a:t>Signs that a client may be incontinent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Smell (</a:t>
            </a:r>
            <a:r>
              <a:rPr lang="en-US" altLang="en-US" sz="2200" dirty="0" err="1" smtClean="0"/>
              <a:t>odour</a:t>
            </a:r>
            <a:r>
              <a:rPr lang="en-US" altLang="en-US" sz="2200" dirty="0" smtClean="0"/>
              <a:t>) when entering the home or when assisting a client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Poor Skin Integrity or discomfort while assisting to wash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Soiled clothing or often client stays in their night wear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Wet Bed or bed already stripped when you arrive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Increased changing &amp; washing of clothes and bed linen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Wet spots on furniture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Not wanting to leave the home for shopping, appointments or for social occasions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Not drinking or eating much (or Client may be ill)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Not taking Diuretic Medication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Cancelling visits of support staff at the last minute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Not as chatty and outgoing as previously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200" dirty="0" smtClean="0"/>
              <a:t>Always tired and complaining of lack of sleep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857232"/>
            <a:ext cx="7715304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dirty="0" smtClean="0"/>
              <a:t>What should I do if I think there is an incontinence problem?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5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Many people with a continence problem do not seek help because of embarrassment, shame or they think that nothing can be done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en-US" sz="1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If you have a comfortable relationship with the client, talk with the client about what is bothering them or the changes that you have observed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en-US" sz="1200" dirty="0" smtClean="0"/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Use a gentle, calm tone of voice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Choose simple words &amp; short sentences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Actively listen to the client, be careful not to interrupt</a:t>
            </a:r>
          </a:p>
          <a:p>
            <a:pPr lvl="2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dirty="0" smtClean="0"/>
              <a:t>Offer reassurance that the problem can be assessed and a possible treatment or management can be found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857232"/>
            <a:ext cx="7715304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dirty="0" smtClean="0"/>
              <a:t>What should I do if I think there is an incontinence problem?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5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5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rgbClr val="FFC000"/>
                </a:solidFill>
              </a:rPr>
              <a:t>Document:  Community Support Worker Process Guide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5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Report your concerns to your supervisor 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en-US" sz="1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Complete written documentation (Screening Tool, Memo or Request for Review form) clearly explaining why you have these concerns or what you may have observed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en-US" sz="1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If you have spoken to the client about your observations, report their responses</a:t>
            </a:r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en-US" altLang="en-US" sz="1200" dirty="0" smtClean="0"/>
          </a:p>
          <a:p>
            <a:pPr lvl="1" algn="just" eaLnBrk="1" hangingPunct="1">
              <a:lnSpc>
                <a:spcPct val="80000"/>
              </a:lnSpc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The Assessment Officer will follow up with the client and if a problem is identified, will discuss with the client possible referral and support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928670"/>
            <a:ext cx="7215238" cy="478634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Referral Pathways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>
                <a:solidFill>
                  <a:srgbClr val="FFC000"/>
                </a:solidFill>
              </a:rPr>
              <a:t>Document: Referral Pathways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dirty="0" smtClean="0"/>
          </a:p>
          <a:p>
            <a:pPr lvl="1" algn="just" eaLnBrk="1" hangingPunct="1">
              <a:lnSpc>
                <a:spcPct val="80000"/>
              </a:lnSpc>
              <a:buNone/>
              <a:defRPr/>
            </a:pPr>
            <a:r>
              <a:rPr lang="en-US" altLang="en-US" dirty="0" smtClean="0"/>
              <a:t>The Assessment Officer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Referral &amp; Support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Clients may already be attending a Continence Clinic or consulting their GP in regard to Continence problems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The client may choose to consult their GP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The client may decide to self refer to a Continence Nurse/Clinic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The client may prefer for the Assessment Officer to make a referral to an appropriate provider on their behalf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sz="2400" dirty="0" smtClean="0"/>
              <a:t>Provision of contact details or information on how to access continence aids for short time use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14282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928670"/>
            <a:ext cx="7358114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What services may be able to assist the client or their carer?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100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General Medical Practitioners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Continence Nurses &amp; Continence Clinic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Specialist Physiotherapists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Occupational Therapists – </a:t>
            </a:r>
            <a:r>
              <a:rPr lang="en-US" altLang="en-US" sz="1800" dirty="0" smtClean="0"/>
              <a:t>Home Modifications</a:t>
            </a:r>
            <a:endParaRPr lang="en-US" altLang="en-US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Memory &amp; retraining specialists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Financial Assistance for the cost of Continence Products (if eligible)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Continence Foundation of Australia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err="1" smtClean="0"/>
              <a:t>Carers</a:t>
            </a:r>
            <a:r>
              <a:rPr lang="en-US" altLang="en-US" dirty="0" smtClean="0"/>
              <a:t> Support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56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0034" y="1142984"/>
            <a:ext cx="6929486" cy="485778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Continence is complex….</a:t>
            </a:r>
          </a:p>
          <a:p>
            <a:pPr algn="l" eaLnBrk="1" hangingPunct="1">
              <a:defRPr/>
            </a:pPr>
            <a:endParaRPr lang="en-AU" sz="1800" dirty="0" smtClean="0"/>
          </a:p>
          <a:p>
            <a:pPr algn="l" eaLnBrk="1" hangingPunct="1">
              <a:defRPr/>
            </a:pPr>
            <a:r>
              <a:rPr lang="en-AU" sz="2800" dirty="0" smtClean="0"/>
              <a:t>To be continent you need to be able to: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Be aware of an urge to void/defecate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Know what to do and where to go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Be able to get there &amp; manage your clothing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Store urine/bowel motion until the right time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Empty bladder/bowel on cue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AU" sz="2400" dirty="0" smtClean="0"/>
              <a:t>Manage wiping/drying/clothing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42844" y="500042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44" y="1000108"/>
            <a:ext cx="7643866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dirty="0" smtClean="0"/>
              <a:t>How can I assist my client with their Continence Management Plan?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If your client requires ongoing continence support to be provided by the Community Support Worker the Continence Service will complete a ‘Service Handover Plan – Personal Care Tasks’ tool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For some tasks Client Specific Training will need to be undertaken with the Continence Service</a:t>
            </a:r>
          </a:p>
          <a:p>
            <a:pPr lvl="1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 smtClean="0">
                <a:solidFill>
                  <a:srgbClr val="FFC000"/>
                </a:solidFill>
              </a:rPr>
              <a:t>Document:  Role of the Community Support Worker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14282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Continence Products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200" u="sng" dirty="0" smtClean="0"/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altLang="en-US" dirty="0" smtClean="0"/>
              <a:t>The Continence provider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will advise on the best products for each individual taking into account:</a:t>
            </a:r>
          </a:p>
          <a:p>
            <a:pPr lvl="1" algn="just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What type of incontinence and the amount of urine/</a:t>
            </a:r>
            <a:r>
              <a:rPr lang="en-US" altLang="en-US" dirty="0" err="1" smtClean="0"/>
              <a:t>faeces</a:t>
            </a:r>
            <a:r>
              <a:rPr lang="en-US" altLang="en-US" dirty="0" smtClean="0"/>
              <a:t> accidently lost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 gender of the person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The size and shape of the person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Who is available to assist the client to change products (if needed)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What can be afforded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How active the person is / social needs</a:t>
            </a:r>
            <a:endParaRPr lang="en-US" altLang="en-US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Types of Continence Products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0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1100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Disposable and reusable pads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Disposable and reusable pants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Urinals, Bed Pans and Commodes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Condom drainage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Catheters – Intermittent, Indwelling &amp; Supra-pubic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Leg Bag and Night Bag or Bottle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Flip Flow Valve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Chair protection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Bed protection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000108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Fluid or Bowel Charts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1100" dirty="0" smtClean="0"/>
          </a:p>
          <a:p>
            <a:pPr lvl="1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As a Community Support Worker you may be asked to assist a client to keep a Fluid Chart or a Bowel Chart</a:t>
            </a:r>
          </a:p>
          <a:p>
            <a:pPr lvl="1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A Bowel Chart collects the following: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Timing of Bowel Motions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Stool Consistency and Size </a:t>
            </a:r>
            <a:r>
              <a:rPr lang="en-US" altLang="en-US" sz="1600" dirty="0" smtClean="0"/>
              <a:t>(Next slide)</a:t>
            </a:r>
            <a:endParaRPr lang="en-US" altLang="en-US" dirty="0" smtClean="0"/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Any Incontinence – when, what, how much, warning or awareness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Observation of straining, pain, mucous, blood …..</a:t>
            </a:r>
          </a:p>
          <a:p>
            <a:pPr lvl="2" algn="just" eaLnBrk="1" hangingPunct="1">
              <a:buClr>
                <a:schemeClr val="bg2"/>
              </a:buClr>
              <a:defRPr/>
            </a:pPr>
            <a:r>
              <a:rPr lang="en-US" altLang="en-US" dirty="0" smtClean="0"/>
              <a:t>Record anything taken for the bowels</a:t>
            </a:r>
          </a:p>
          <a:p>
            <a:pPr lvl="2" eaLnBrk="1" hangingPunct="1">
              <a:buClr>
                <a:schemeClr val="tx1"/>
              </a:buClr>
              <a:defRPr/>
            </a:pP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928670"/>
            <a:ext cx="7215238" cy="42148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Fluid or Bowel Charts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 descr="Bristol stool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3643338" cy="48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858180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Prevention does help…..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Drink Well </a:t>
            </a:r>
            <a:r>
              <a:rPr lang="en-US" altLang="en-US" sz="2000" dirty="0" smtClean="0"/>
              <a:t>– 1.5 – 2 </a:t>
            </a:r>
            <a:r>
              <a:rPr lang="en-US" altLang="en-US" sz="2000" dirty="0" err="1" smtClean="0"/>
              <a:t>litres</a:t>
            </a:r>
            <a:r>
              <a:rPr lang="en-US" altLang="en-US" sz="2000" dirty="0" smtClean="0"/>
              <a:t> of fluid per day</a:t>
            </a:r>
            <a:endParaRPr lang="en-US" altLang="en-US" sz="28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Eat a Healthy Diet</a:t>
            </a:r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Lead a Positive Lifestyle </a:t>
            </a:r>
            <a:r>
              <a:rPr lang="en-US" altLang="en-US" sz="2000" dirty="0" smtClean="0"/>
              <a:t>– Ideal Body Weight &amp; Stop Smoking</a:t>
            </a:r>
            <a:endParaRPr lang="en-US" altLang="en-US" sz="28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Get Active </a:t>
            </a:r>
            <a:r>
              <a:rPr lang="en-US" altLang="en-US" sz="2000" dirty="0" smtClean="0"/>
              <a:t>– 30 minutes a day</a:t>
            </a:r>
            <a:endParaRPr lang="en-US" altLang="en-US" sz="28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Practice Good Toilet Habits</a:t>
            </a:r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Correct sitting position on the toilet </a:t>
            </a:r>
            <a:r>
              <a:rPr lang="en-US" altLang="en-US" sz="1400" dirty="0" smtClean="0"/>
              <a:t>(next slide)</a:t>
            </a:r>
            <a:endParaRPr lang="en-US" altLang="en-US" sz="28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Get help if you experience bladder or bowel control problems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Prevention does help…..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357158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3830958" cy="44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6643734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Resources &amp;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Further Information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Websites</a:t>
            </a:r>
          </a:p>
          <a:p>
            <a:pPr lvl="3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Continence Foundation of Australia www.continence.org.au</a:t>
            </a:r>
          </a:p>
          <a:p>
            <a:pPr lvl="2" algn="just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Further Training</a:t>
            </a:r>
          </a:p>
          <a:p>
            <a:pPr lvl="3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e3Learning</a:t>
            </a:r>
          </a:p>
          <a:p>
            <a:pPr lvl="3" algn="just" eaLnBrk="1" hangingPunct="1"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en-US" altLang="en-US" dirty="0" smtClean="0"/>
              <a:t>Other Courses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858180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Questions????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71546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500034" y="928670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Pelvis and bladder with pelvic floor muscles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71678"/>
            <a:ext cx="33369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3" descr="Female pelvis anatomy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78"/>
            <a:ext cx="27622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Incontinence is …..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Loss of control of the bladder or bowel that is involuntary and socially unacceptable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is a symptom ….. not a disease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It is something that affects all ages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500098" y="857232"/>
            <a:ext cx="8429684" cy="5500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The extent of the problem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400" dirty="0" smtClean="0"/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Up to 4.8 million Australians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1 in 4 women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1 in 10 men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People of all ages not just the elderly or disabled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15 – 22% of hospitalized patients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Over 50% of the elderly in residential care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Significant costs to community, acute and residential care facilities </a:t>
            </a:r>
          </a:p>
          <a:p>
            <a:pPr lvl="3" algn="just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2008/09 - $201.6 million spent in Australia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The myths about Incontinence</a:t>
            </a:r>
            <a:endParaRPr lang="en-US" altLang="en-US" sz="28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A normal part of ageing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Expected with childbearing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There is nothing that can be done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“I am the only one”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Children will grow out of wetting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It is not a serious problem</a:t>
            </a:r>
            <a:endParaRPr lang="en-US" alt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14282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500990" cy="521497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But there can be age related changes: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050" dirty="0" smtClean="0"/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Altered urine production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Hormonal changes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Decrease in strength of pelvic floor muscles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Prostatic hypertrophy </a:t>
            </a:r>
            <a:r>
              <a:rPr lang="en-US" altLang="en-US" sz="1800" dirty="0" smtClean="0"/>
              <a:t>(Enlarged Prostate)</a:t>
            </a:r>
            <a:endParaRPr lang="en-US" altLang="en-US" sz="2800" dirty="0" smtClean="0"/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Neurological changes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Mobility and dexterity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Medical conditions</a:t>
            </a:r>
          </a:p>
          <a:p>
            <a:pPr lvl="3" eaLnBrk="1" hangingPunct="1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en-US" sz="2800" dirty="0" smtClean="0"/>
              <a:t>Current medications</a:t>
            </a:r>
          </a:p>
          <a:p>
            <a:pPr lvl="3" eaLnBrk="1" hangingPunct="1">
              <a:buFont typeface="Courier New" pitchFamily="49" charset="0"/>
              <a:buChar char="o"/>
              <a:defRPr/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857232"/>
            <a:ext cx="7200896" cy="107157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 smtClean="0"/>
              <a:t>Grampians Region HACC Program - Continence Care in the Community</a:t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42984"/>
            <a:ext cx="7215238" cy="40005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4000" dirty="0" smtClean="0"/>
              <a:t>Types of Urinary Incontinence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defRPr/>
            </a:pPr>
            <a:r>
              <a:rPr lang="en-US" altLang="en-US" sz="3600" dirty="0" smtClean="0"/>
              <a:t>There are different types of urinary incontinence therefore:</a:t>
            </a:r>
          </a:p>
          <a:p>
            <a:pPr eaLnBrk="1" hangingPunct="1">
              <a:defRPr/>
            </a:pPr>
            <a:endParaRPr lang="en-US" altLang="en-US" sz="1400" dirty="0" smtClean="0"/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We need to identify the cause of the symptoms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Different types of incontinence require different treatments</a:t>
            </a:r>
          </a:p>
          <a:p>
            <a:pPr lvl="2" eaLnBrk="1" hangingPunct="1">
              <a:buClr>
                <a:schemeClr val="tx1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altLang="en-US" dirty="0" smtClean="0"/>
              <a:t>We need to collect information so the correct type of management plan can be put in place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600" dirty="0" smtClean="0"/>
          </a:p>
        </p:txBody>
      </p:sp>
      <p:pic>
        <p:nvPicPr>
          <p:cNvPr id="7" name="Picture 6" descr="C:\Users\RobynF\AppData\Local\Microsoft\Windows\Temporary Internet Files\Content.IE5\V6HUTDM5\MC900441753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285720" y="642918"/>
            <a:ext cx="6858048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1500</TotalTime>
  <Words>2145</Words>
  <Application>Microsoft Office PowerPoint</Application>
  <PresentationFormat>On-screen Show (4:3)</PresentationFormat>
  <Paragraphs>671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Ripple</vt:lpstr>
      <vt:lpstr>Grampians Region HACC Program  Continence Care  in the Community  for Community Support Workers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  <vt:lpstr>Grampians Region HACC Program - Continence Care in the Community   </vt:lpstr>
    </vt:vector>
  </TitlesOfParts>
  <Company>UoB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Incontinence</dc:title>
  <dc:creator>Bernie</dc:creator>
  <cp:lastModifiedBy>Robyn Fletcher</cp:lastModifiedBy>
  <cp:revision>118</cp:revision>
  <cp:lastPrinted>2014-10-07T23:59:27Z</cp:lastPrinted>
  <dcterms:created xsi:type="dcterms:W3CDTF">2000-08-06T09:00:52Z</dcterms:created>
  <dcterms:modified xsi:type="dcterms:W3CDTF">2014-10-28T05:31:33Z</dcterms:modified>
</cp:coreProperties>
</file>